
<file path=[Content_Types].xml><?xml version="1.0" encoding="utf-8"?>
<Types xmlns="http://schemas.openxmlformats.org/package/2006/content-types">
  <Default Extension="emf" ContentType="image/x-emf"/>
  <Default Extension="jfif" ContentType="image/jpeg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1" r:id="rId3"/>
    <p:sldId id="274" r:id="rId4"/>
    <p:sldId id="272" r:id="rId5"/>
    <p:sldId id="273" r:id="rId6"/>
    <p:sldId id="275" r:id="rId7"/>
    <p:sldId id="268" r:id="rId8"/>
    <p:sldId id="263" r:id="rId9"/>
    <p:sldId id="267" r:id="rId10"/>
    <p:sldId id="269" r:id="rId11"/>
    <p:sldId id="257" r:id="rId12"/>
    <p:sldId id="270" r:id="rId13"/>
    <p:sldId id="258" r:id="rId14"/>
    <p:sldId id="259" r:id="rId15"/>
    <p:sldId id="260" r:id="rId16"/>
    <p:sldId id="261" r:id="rId17"/>
    <p:sldId id="264" r:id="rId18"/>
    <p:sldId id="265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792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5E0441-3E70-4B1B-B414-5436438EE3D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596985A-9253-4CD7-AECF-3AAB7F23EB1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DFD1BB4-1E7B-46F5-BE69-1FB78ECC02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3B00AE-F12A-4169-A973-222B6E2AE3CF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645ECC0-1CE0-4C5A-BD2F-358BBC0DC1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DBA9C67-D98D-4BB4-8589-484ADB9DEA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CDFC18-7B8C-4351-BE5F-A5AFFE6627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76593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F61047-6DFF-401D-8502-A9BC8A41B7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080BC80-24B0-4BA9-B855-973D28D29BD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6201817-CF6A-41B5-8BE0-C13866ACC7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3B00AE-F12A-4169-A973-222B6E2AE3CF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AC96700-DC89-4E59-97AE-0B639FBFED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D785D2-0288-422E-87E2-EFDBF410E1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CDFC18-7B8C-4351-BE5F-A5AFFE6627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71573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D85EDD3-066A-4993-A055-0DE3BFA3689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99BB91E-1188-40CE-B2E2-3F3676F9837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CEBBCDD-E42C-4A77-B5F9-342B2C6222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3B00AE-F12A-4169-A973-222B6E2AE3CF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D07C6F5-9C67-4A9A-9148-2F1916C664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780C17F-0FA8-45DD-970E-1BB3C11BB9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CDFC18-7B8C-4351-BE5F-A5AFFE6627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23737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5554AD-6D3F-4CB7-B724-0808886A59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298F5F9-F5E0-4FB6-968E-AF7EE6B33B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6418BF0-F340-4DA5-9651-F84A8452BE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3B00AE-F12A-4169-A973-222B6E2AE3CF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94F8A50-A803-4A70-A2B7-7F3C629183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209736B-CD22-4570-A716-37B4D6E3ED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CDFC18-7B8C-4351-BE5F-A5AFFE6627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54776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50A404-07D4-48CE-8461-579C3451EC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E9EEB3E-CD36-4FC8-A469-F4C7E48B8F2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A3259A3-BBB9-4871-A1D1-B4C5427A1A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3B00AE-F12A-4169-A973-222B6E2AE3CF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8EAC683-F648-4FF5-9DE5-3641800542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44AAC1E-4029-4956-A870-ECE635A01B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CDFC18-7B8C-4351-BE5F-A5AFFE6627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21102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72B0DE-4963-4C02-B430-CD9FE9A500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F6F7804-3A67-4ABB-95E8-F78B52D77D4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E573335-6251-4B99-886D-2014352D56E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9C30415-D51B-475C-A018-44261531A1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3B00AE-F12A-4169-A973-222B6E2AE3CF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92FC1DA-10C4-4E75-9149-801E780E7C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38B19DE-AFB1-4A93-85FE-9793DE5260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CDFC18-7B8C-4351-BE5F-A5AFFE6627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41963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5FF42D-4398-4E60-91B0-00322C62E1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25A13D3-3E2E-437E-8230-33FF8BE749B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5E982B1-86E6-4F46-8C0F-6D416180F45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80AC090-B4CB-4A65-A549-8BA7513FC20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E761888-FCE3-43E1-AE5B-603E37874E3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1962B87-34CF-4ED9-A97D-CFB39565AD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3B00AE-F12A-4169-A973-222B6E2AE3CF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8BFFA6D-FDCC-444C-B43C-9590AE253E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901E05E-4A3A-433A-A3D1-4CBBA30FF1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CDFC18-7B8C-4351-BE5F-A5AFFE6627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40773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674ABC-0768-4EDC-9C4B-382D8FD984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A2D320B-F287-443C-BEDD-F1B7677A93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3B00AE-F12A-4169-A973-222B6E2AE3CF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6F0B9D3-9F83-4C8A-9387-CCA753FF8A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FE01B4D-7B46-496A-93CD-6C0DCFE5A4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CDFC18-7B8C-4351-BE5F-A5AFFE6627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00506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D65A8E9-B56E-4516-83D7-AC69586032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3B00AE-F12A-4169-A973-222B6E2AE3CF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E6A867C-7CE8-40C2-9BAA-3F587F7E42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ED23F64-1E56-4771-A23D-7441BCB544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CDFC18-7B8C-4351-BE5F-A5AFFE6627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98987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CF11FF-9C8A-4261-B974-813AD7B5B1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4C9CAD-D4ED-40C4-91D0-531BD41C4C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F4A17D9-B6A8-4EE6-A1B8-210A8202F23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6012E9-D565-4F5A-A804-25B60F5061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3B00AE-F12A-4169-A973-222B6E2AE3CF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35B4DC8-CBEF-422A-A8B1-0F822EBF67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60A6681-721C-4DBF-86F9-C83661A5DC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CDFC18-7B8C-4351-BE5F-A5AFFE6627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15428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BA2B09-FBB2-4CC2-A975-CAB3D19598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DE9EEF4-DDC0-4F2A-96B5-04CEA248054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5E8A580-4554-49D7-A17C-FA63CFF914F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D183639-2EB2-453B-8098-38A905DF29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3B00AE-F12A-4169-A973-222B6E2AE3CF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7CEF87D-A650-4CAB-AC31-1AE7CAED1A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53B9172-C08E-4F6F-9933-C9B112624E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CDFC18-7B8C-4351-BE5F-A5AFFE6627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88949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B29E91E-49FA-499B-AC20-2D25BBC0AB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02A490F-858D-4160-8804-49338A5C2A5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0F3DDA6-4735-485F-803B-1034DE5D9E2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3B00AE-F12A-4169-A973-222B6E2AE3CF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8FC2A49-C018-45ED-BF90-5DC3761D0D2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617D4F3-9ED1-43AF-8777-8B7E1579933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CDFC18-7B8C-4351-BE5F-A5AFFE6627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21593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fi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fif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6E2B95-274A-4F02-935C-F2C6DD66784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a-IR" dirty="0"/>
              <a:t>مروری بر گایدلاین سپسیس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E682752-5E29-41D0-9811-AC32BDEBF45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983576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A802FD35-ADAF-4D19-87CD-57BF07BE75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6707285B-46DE-4F02-951E-EA0DEB9FFA0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530991" y="130630"/>
            <a:ext cx="4543864" cy="6673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398149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146D97-A1CE-4E30-BFD3-0C61E0CAE4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EAA7406-5FAA-48D5-8236-1AA5E4C3C8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0166" y="1825625"/>
            <a:ext cx="11057206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sz="4800" b="1" i="0" u="none" strike="noStrike" baseline="0" dirty="0">
              <a:latin typeface="ZurichBT-RomanCondensed"/>
            </a:endParaRPr>
          </a:p>
          <a:p>
            <a:pPr marL="0" indent="0">
              <a:buNone/>
            </a:pPr>
            <a:r>
              <a:rPr lang="en-US" sz="4800" b="1" i="0" u="none" strike="noStrike" baseline="0" dirty="0">
                <a:latin typeface="ZurichBT-RomanCondensed"/>
              </a:rPr>
              <a:t>Key new recommendations of the Surviving Sepsis Campaign guidelines 2026</a:t>
            </a:r>
            <a:endParaRPr lang="en-US" sz="4800" b="1" dirty="0"/>
          </a:p>
        </p:txBody>
      </p:sp>
    </p:spTree>
    <p:extLst>
      <p:ext uri="{BB962C8B-B14F-4D97-AF65-F5344CB8AC3E}">
        <p14:creationId xmlns:p14="http://schemas.microsoft.com/office/powerpoint/2010/main" val="177059193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9BBF63-E50D-445B-9AC7-A53D8E000A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BAB73449-A079-46A6-BF2C-DA643DAAB37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10819" y="88902"/>
            <a:ext cx="3924886" cy="7027193"/>
          </a:xfrm>
        </p:spPr>
      </p:pic>
    </p:spTree>
    <p:extLst>
      <p:ext uri="{BB962C8B-B14F-4D97-AF65-F5344CB8AC3E}">
        <p14:creationId xmlns:p14="http://schemas.microsoft.com/office/powerpoint/2010/main" val="284133869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6D5164-A783-4505-8C5B-30AEBE58AB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b="1" i="0" u="none" strike="noStrike" baseline="0" dirty="0">
                <a:latin typeface="ZurichBT-BoldCondensed"/>
              </a:rPr>
              <a:t>Screening and early management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013091C-D1F2-4C2E-AD93-A869140CC7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9828" y="1825625"/>
            <a:ext cx="10973972" cy="4667250"/>
          </a:xfrm>
        </p:spPr>
        <p:txBody>
          <a:bodyPr/>
          <a:lstStyle/>
          <a:p>
            <a:pPr algn="l"/>
            <a:r>
              <a:rPr lang="en-US" sz="2800" b="0" i="0" u="none" strike="noStrike" baseline="0" dirty="0">
                <a:latin typeface="ZurichBT-LightCondensed"/>
              </a:rPr>
              <a:t>Use a sepsis screening tool for critically ill adults </a:t>
            </a:r>
            <a:r>
              <a:rPr lang="en-US" sz="2800" b="0" i="1" u="none" strike="noStrike" baseline="0" dirty="0" err="1">
                <a:latin typeface="ZurichBT-LightCondensedItalic"/>
              </a:rPr>
              <a:t>en</a:t>
            </a:r>
            <a:r>
              <a:rPr lang="en-US" sz="2800" b="0" i="1" u="none" strike="noStrike" baseline="0" dirty="0">
                <a:latin typeface="ZurichBT-LightCondensedItalic"/>
              </a:rPr>
              <a:t> route </a:t>
            </a:r>
            <a:r>
              <a:rPr lang="en-US" sz="2800" b="0" i="0" u="none" strike="noStrike" baseline="0" dirty="0">
                <a:latin typeface="ZurichBT-LightCondensed"/>
              </a:rPr>
              <a:t>to the hospital by ambulance or flight</a:t>
            </a:r>
          </a:p>
          <a:p>
            <a:pPr algn="l"/>
            <a:r>
              <a:rPr lang="en-US" sz="2800" b="0" i="0" u="none" strike="noStrike" baseline="0" dirty="0">
                <a:latin typeface="ZurichBT-LightCondensed"/>
              </a:rPr>
              <a:t>Collect blood cultures as soon as possible, ideally before the administration of antimicrobial therapy</a:t>
            </a:r>
          </a:p>
          <a:p>
            <a:pPr algn="l"/>
            <a:r>
              <a:rPr lang="en-US" sz="2800" b="0" i="0" u="none" strike="noStrike" baseline="0" dirty="0">
                <a:latin typeface="ZurichBT-LightCondensed"/>
              </a:rPr>
              <a:t>In sepsis-induced hypotension, use an initial intravenous crystalloid fluid bolus resuscitation followed by early vasopressor support if hypotension persists</a:t>
            </a:r>
          </a:p>
          <a:p>
            <a:pPr algn="l"/>
            <a:r>
              <a:rPr lang="en-US" sz="2800" b="0" i="0" u="none" strike="noStrike" baseline="0" dirty="0">
                <a:latin typeface="ZurichBT-LightCondensed"/>
              </a:rPr>
              <a:t>In patients with septic shock aged 65 years or older, aim for an initial MAP range of 60 - 65mmHg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829493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8425E6-CB1B-4A05-9383-530A085B1E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92875B4-430E-4F7C-B39D-59A2534A246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b="1" i="0" u="none" strike="noStrike" baseline="0" dirty="0">
                <a:latin typeface="ZurichBT-BoldCondensed"/>
              </a:rPr>
              <a:t>Infection</a:t>
            </a:r>
          </a:p>
          <a:p>
            <a:r>
              <a:rPr lang="en-US" sz="2800" b="1" i="0" u="none" strike="noStrike" baseline="0" dirty="0">
                <a:latin typeface="ZurichBT-BoldCondensed"/>
              </a:rPr>
              <a:t>Hemodynamic management</a:t>
            </a:r>
          </a:p>
          <a:p>
            <a:r>
              <a:rPr lang="en-US" sz="2800" b="1" i="0" u="none" strike="noStrike" baseline="0" dirty="0">
                <a:latin typeface="ZurichBT-BoldCondensed"/>
              </a:rPr>
              <a:t>Respiratory support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807339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1CC56F-B857-458C-BFAD-C5A57FAC82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b="1" i="0" u="none" strike="noStrike" baseline="0" dirty="0">
                <a:latin typeface="ZurichBT-BoldCondensed"/>
              </a:rPr>
              <a:t>Additional and adjunctive therapies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CAB2520-71C6-4A17-B7D1-A753A97D1E3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/>
            <a:r>
              <a:rPr lang="en-US" sz="2800" b="0" i="0" u="none" strike="noStrike" baseline="0" dirty="0">
                <a:latin typeface="ZurichBT-LightCondensed"/>
              </a:rPr>
              <a:t>In patients with sepsis and fever, do not use antipyretic therapy, either pharmacologic or surface cooling, for improving clinical outcomes</a:t>
            </a:r>
          </a:p>
          <a:p>
            <a:pPr algn="l"/>
            <a:r>
              <a:rPr lang="en-US" sz="2800" b="0" i="0" u="none" strike="noStrike" baseline="0" dirty="0">
                <a:latin typeface="ZurichBT-LightCondensed"/>
              </a:rPr>
              <a:t>In sepsis, do not use probiotics</a:t>
            </a:r>
          </a:p>
          <a:p>
            <a:pPr algn="l"/>
            <a:r>
              <a:rPr lang="en-US" sz="2800" b="0" i="0" u="none" strike="noStrike" baseline="0" dirty="0">
                <a:latin typeface="ZurichBT-LightCondensed"/>
              </a:rPr>
              <a:t>In septic shock after the acute resuscitation phase, use active fluid removal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1586088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C08515-8FDE-4209-B69F-62D46BB9A3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b="1" i="0" u="none" strike="noStrike" baseline="0" dirty="0">
                <a:latin typeface="ZurichBT-BoldCondensed"/>
              </a:rPr>
              <a:t>Goals and transitions of care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CF7987C-BC4F-4374-B4F5-119A3186BCD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/>
            <a:r>
              <a:rPr lang="en-US" sz="2800" b="0" i="0" u="none" strike="noStrike" baseline="0" dirty="0">
                <a:latin typeface="ZurichBT-LightCondensed"/>
              </a:rPr>
              <a:t>Implement strategies to ensure that patients being discharged from the hospital after sepsis can execute advanced directives</a:t>
            </a:r>
          </a:p>
          <a:p>
            <a:pPr algn="l"/>
            <a:r>
              <a:rPr lang="en-US" sz="2800" b="0" i="0" u="none" strike="noStrike" baseline="0" dirty="0">
                <a:latin typeface="ZurichBT-LightCondensed"/>
              </a:rPr>
              <a:t>In sepsis, perform comprehensive medication reconciliation using a </a:t>
            </a:r>
            <a:r>
              <a:rPr lang="en-US" dirty="0">
                <a:latin typeface="ZurichBT-LightCondensed"/>
              </a:rPr>
              <a:t>drug</a:t>
            </a:r>
            <a:r>
              <a:rPr lang="en-US" sz="2800" b="0" i="0" u="none" strike="noStrike" baseline="0" dirty="0">
                <a:latin typeface="ZurichBT-LightCondensed"/>
              </a:rPr>
              <a:t>-based approach at transitions in care</a:t>
            </a:r>
          </a:p>
          <a:p>
            <a:pPr algn="l"/>
            <a:r>
              <a:rPr lang="en-US" sz="2800" b="0" i="0" u="none" strike="noStrike" baseline="0" dirty="0">
                <a:latin typeface="ZurichBT-LightCondensed"/>
              </a:rPr>
              <a:t>Implement strategies to support sepsis survivors and their families during the post-hospital recovery</a:t>
            </a:r>
          </a:p>
          <a:p>
            <a:pPr algn="l"/>
            <a:r>
              <a:rPr lang="en-US" sz="2800" b="0" i="0" u="none" strike="noStrike" baseline="0" dirty="0">
                <a:latin typeface="ZurichBT-LightCondensed"/>
              </a:rPr>
              <a:t>In sepsis survivors, offer services that support mental health after hospital discharge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3510116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8FB5524B-C3FB-4C58-A7AA-8929B371D7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32EC966C-9BA9-46A9-922F-8F82A84943A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6081" y="50470"/>
            <a:ext cx="5430128" cy="6767834"/>
          </a:xfrm>
        </p:spPr>
      </p:pic>
    </p:spTree>
    <p:extLst>
      <p:ext uri="{BB962C8B-B14F-4D97-AF65-F5344CB8AC3E}">
        <p14:creationId xmlns:p14="http://schemas.microsoft.com/office/powerpoint/2010/main" val="299251713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DF3D7F-3999-46BA-A3B7-FBB6330E5C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DD92A5D4-B76F-489F-AD51-25D0BBF43B0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2683" y="38528"/>
            <a:ext cx="3812345" cy="6825698"/>
          </a:xfrm>
        </p:spPr>
      </p:pic>
    </p:spTree>
    <p:extLst>
      <p:ext uri="{BB962C8B-B14F-4D97-AF65-F5344CB8AC3E}">
        <p14:creationId xmlns:p14="http://schemas.microsoft.com/office/powerpoint/2010/main" val="12915430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0347E4-5298-4F3C-8EC1-857E11C148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DC044D83-F53B-41F3-8031-80E4529EDA9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7537" y="112542"/>
            <a:ext cx="11964253" cy="6613823"/>
          </a:xfrm>
        </p:spPr>
      </p:pic>
    </p:spTree>
    <p:extLst>
      <p:ext uri="{BB962C8B-B14F-4D97-AF65-F5344CB8AC3E}">
        <p14:creationId xmlns:p14="http://schemas.microsoft.com/office/powerpoint/2010/main" val="21293770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1062E3-8C10-438B-A4CE-A4F1496081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12AFD401-42E9-441B-BC15-83C04AF25C8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9039" y="225084"/>
            <a:ext cx="11667058" cy="6457070"/>
          </a:xfrm>
        </p:spPr>
      </p:pic>
    </p:spTree>
    <p:extLst>
      <p:ext uri="{BB962C8B-B14F-4D97-AF65-F5344CB8AC3E}">
        <p14:creationId xmlns:p14="http://schemas.microsoft.com/office/powerpoint/2010/main" val="18026880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96ED46-79C1-4FB2-A1F7-7BBD1D0854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4A674540-2BB2-4767-A1A3-F62937AFC5F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8812" y="133026"/>
            <a:ext cx="11887199" cy="6512556"/>
          </a:xfrm>
        </p:spPr>
      </p:pic>
    </p:spTree>
    <p:extLst>
      <p:ext uri="{BB962C8B-B14F-4D97-AF65-F5344CB8AC3E}">
        <p14:creationId xmlns:p14="http://schemas.microsoft.com/office/powerpoint/2010/main" val="65235104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8821E7-8C81-4116-AC5C-7223F7014C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37A6D105-4F5A-4C93-B927-A9D47DFB7D2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6609" y="140405"/>
            <a:ext cx="11887200" cy="6547379"/>
          </a:xfrm>
        </p:spPr>
      </p:pic>
    </p:spTree>
    <p:extLst>
      <p:ext uri="{BB962C8B-B14F-4D97-AF65-F5344CB8AC3E}">
        <p14:creationId xmlns:p14="http://schemas.microsoft.com/office/powerpoint/2010/main" val="13141148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7DB9B4-7352-4CB3-BF6E-E278960B7C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C37E3C33-9E4B-4380-833D-116618B6C85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757268" y="120776"/>
            <a:ext cx="5669279" cy="6589251"/>
          </a:xfrm>
        </p:spPr>
      </p:pic>
    </p:spTree>
    <p:extLst>
      <p:ext uri="{BB962C8B-B14F-4D97-AF65-F5344CB8AC3E}">
        <p14:creationId xmlns:p14="http://schemas.microsoft.com/office/powerpoint/2010/main" val="329947674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EC1C7E-0E6C-4842-96CA-A90A5F9135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E794F2C8-0664-44CA-A711-FC543968D34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06857" y="1814732"/>
            <a:ext cx="11708478" cy="4347205"/>
          </a:xfrm>
        </p:spPr>
      </p:pic>
    </p:spTree>
    <p:extLst>
      <p:ext uri="{BB962C8B-B14F-4D97-AF65-F5344CB8AC3E}">
        <p14:creationId xmlns:p14="http://schemas.microsoft.com/office/powerpoint/2010/main" val="200019513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694D7B-BE30-4AD0-AD0E-73241DB068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800" b="1" u="sng" dirty="0"/>
              <a:t>SEPSIS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8644054-DF3C-4F3D-9E39-B7C9B8F244E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N" dirty="0"/>
              <a:t>Sepsis is life-threatening organ dysfunction caused by a </a:t>
            </a:r>
            <a:r>
              <a:rPr lang="en-IN" dirty="0" err="1"/>
              <a:t>dys</a:t>
            </a:r>
            <a:r>
              <a:rPr lang="en-US" dirty="0"/>
              <a:t>r</a:t>
            </a:r>
            <a:r>
              <a:rPr lang="en-IN" dirty="0" err="1"/>
              <a:t>egulated</a:t>
            </a:r>
            <a:r>
              <a:rPr lang="en-IN" dirty="0"/>
              <a:t> host response to infection</a:t>
            </a:r>
          </a:p>
          <a:p>
            <a:endParaRPr lang="en-IN" dirty="0"/>
          </a:p>
          <a:p>
            <a:r>
              <a:rPr lang="en-IN" dirty="0"/>
              <a:t>Early ide</a:t>
            </a:r>
            <a:r>
              <a:rPr lang="en-US" dirty="0"/>
              <a:t>n</a:t>
            </a:r>
            <a:r>
              <a:rPr lang="en-IN" dirty="0" err="1"/>
              <a:t>tifcation</a:t>
            </a:r>
            <a:r>
              <a:rPr lang="en-IN" dirty="0"/>
              <a:t> and appropriate management in the initial hours after the development of sepsis improve outcomes.</a:t>
            </a:r>
          </a:p>
          <a:p>
            <a:endParaRPr lang="en-US" dirty="0"/>
          </a:p>
          <a:p>
            <a:r>
              <a:rPr lang="en-US" dirty="0"/>
              <a:t>Observational studies suggest that mortality may increase after intervals exceeding 3–5  h from hospital arrival and/or sepsis recognition</a:t>
            </a:r>
            <a:endParaRPr lang="en-IN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17878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691EE73C-0549-4D83-BB58-0878ADE9B3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FA539351-F2AE-4D5E-8188-835899BFD52E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8696" y="111668"/>
            <a:ext cx="4351606" cy="7303131"/>
          </a:xfrm>
        </p:spPr>
      </p:pic>
      <p:pic>
        <p:nvPicPr>
          <p:cNvPr id="8" name="Content Placeholder 4">
            <a:extLst>
              <a:ext uri="{FF2B5EF4-FFF2-40B4-BE49-F238E27FC236}">
                <a16:creationId xmlns:a16="http://schemas.microsoft.com/office/drawing/2014/main" id="{7C435E25-BCDE-47AB-B748-6EFC4E1AC6E8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7343335" y="-31684"/>
            <a:ext cx="4149969" cy="6894169"/>
          </a:xfrm>
        </p:spPr>
      </p:pic>
    </p:spTree>
    <p:extLst>
      <p:ext uri="{BB962C8B-B14F-4D97-AF65-F5344CB8AC3E}">
        <p14:creationId xmlns:p14="http://schemas.microsoft.com/office/powerpoint/2010/main" val="193494828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52</TotalTime>
  <Words>262</Words>
  <Application>Microsoft Office PowerPoint</Application>
  <PresentationFormat>Widescreen</PresentationFormat>
  <Paragraphs>26</Paragraphs>
  <Slides>18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6" baseType="lpstr">
      <vt:lpstr>Arial</vt:lpstr>
      <vt:lpstr>Calibri</vt:lpstr>
      <vt:lpstr>Calibri Light</vt:lpstr>
      <vt:lpstr>ZurichBT-BoldCondensed</vt:lpstr>
      <vt:lpstr>ZurichBT-LightCondensed</vt:lpstr>
      <vt:lpstr>ZurichBT-LightCondensedItalic</vt:lpstr>
      <vt:lpstr>ZurichBT-RomanCondensed</vt:lpstr>
      <vt:lpstr>Office Theme</vt:lpstr>
      <vt:lpstr>مروری بر گایدلاین سپسیس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SEPSIS</vt:lpstr>
      <vt:lpstr>PowerPoint Presentation</vt:lpstr>
      <vt:lpstr>PowerPoint Presentation</vt:lpstr>
      <vt:lpstr>PowerPoint Presentation</vt:lpstr>
      <vt:lpstr>PowerPoint Presentation</vt:lpstr>
      <vt:lpstr>Screening and early management</vt:lpstr>
      <vt:lpstr>PowerPoint Presentation</vt:lpstr>
      <vt:lpstr>Additional and adjunctive therapies</vt:lpstr>
      <vt:lpstr>Goals and transitions of care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ASUS</dc:creator>
  <cp:lastModifiedBy>ASUS</cp:lastModifiedBy>
  <cp:revision>10</cp:revision>
  <dcterms:created xsi:type="dcterms:W3CDTF">2026-07-26T19:08:11Z</dcterms:created>
  <dcterms:modified xsi:type="dcterms:W3CDTF">2026-07-28T09:02:24Z</dcterms:modified>
</cp:coreProperties>
</file>